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nva Sans" panose="020B0604020202020204" charset="0"/>
      <p:regular r:id="rId11"/>
    </p:embeddedFont>
    <p:embeddedFont>
      <p:font typeface="Canva Sans Bold" panose="020B0604020202020204" charset="0"/>
      <p:regular r:id="rId12"/>
    </p:embeddedFont>
    <p:embeddedFont>
      <p:font typeface="Canva Sans Bold Italics" panose="020B0604020202020204" charset="0"/>
      <p:regular r:id="rId13"/>
    </p:embeddedFont>
    <p:embeddedFont>
      <p:font typeface="Canva Sans Italics" panose="020B0604020202020204" charset="0"/>
      <p:regular r:id="rId14"/>
    </p:embeddedFont>
    <p:embeddedFont>
      <p:font typeface="Mansalva" panose="020B0604020202020204" charset="0"/>
      <p:regular r:id="rId15"/>
    </p:embeddedFont>
    <p:embeddedFont>
      <p:font typeface="TT Commons Pro" panose="020B0604020202020204" charset="0"/>
      <p:regular r:id="rId16"/>
    </p:embeddedFont>
    <p:embeddedFont>
      <p:font typeface="TT Commons Pro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84" y="9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svg"/><Relationship Id="rId18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1.png"/><Relationship Id="rId17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4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3.svg"/><Relationship Id="rId7" Type="http://schemas.openxmlformats.org/officeDocument/2006/relationships/image" Target="../media/image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Relationship Id="rId9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12300" y="1533014"/>
            <a:ext cx="10642419" cy="234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89"/>
              </a:lnSpc>
            </a:pPr>
            <a:r>
              <a:rPr lang="en-US" sz="1377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ECXSystems</a:t>
            </a:r>
          </a:p>
        </p:txBody>
      </p:sp>
      <p:sp>
        <p:nvSpPr>
          <p:cNvPr id="3" name="AutoShape 3"/>
          <p:cNvSpPr/>
          <p:nvPr/>
        </p:nvSpPr>
        <p:spPr>
          <a:xfrm>
            <a:off x="612300" y="3879492"/>
            <a:ext cx="17063400" cy="0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12300" y="4215775"/>
            <a:ext cx="17063400" cy="92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53"/>
              </a:lnSpc>
            </a:pPr>
            <a:r>
              <a:rPr lang="en-US" sz="5466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Helping MSPs Scale Your Business</a:t>
            </a:r>
          </a:p>
        </p:txBody>
      </p:sp>
      <p:sp>
        <p:nvSpPr>
          <p:cNvPr id="5" name="Freeform 5"/>
          <p:cNvSpPr/>
          <p:nvPr/>
        </p:nvSpPr>
        <p:spPr>
          <a:xfrm rot="2700000">
            <a:off x="15214881" y="7207690"/>
            <a:ext cx="1690026" cy="1702407"/>
          </a:xfrm>
          <a:custGeom>
            <a:avLst/>
            <a:gdLst/>
            <a:ahLst/>
            <a:cxnLst/>
            <a:rect l="l" t="t" r="r" b="b"/>
            <a:pathLst>
              <a:path w="1690026" h="1702407">
                <a:moveTo>
                  <a:pt x="0" y="0"/>
                </a:moveTo>
                <a:lnTo>
                  <a:pt x="1690026" y="0"/>
                </a:lnTo>
                <a:lnTo>
                  <a:pt x="1690026" y="1702407"/>
                </a:lnTo>
                <a:lnTo>
                  <a:pt x="0" y="1702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5400000">
            <a:off x="11149459" y="4414134"/>
            <a:ext cx="132537" cy="7289520"/>
          </a:xfrm>
          <a:custGeom>
            <a:avLst/>
            <a:gdLst/>
            <a:ahLst/>
            <a:cxnLst/>
            <a:rect l="l" t="t" r="r" b="b"/>
            <a:pathLst>
              <a:path w="132537" h="7289520">
                <a:moveTo>
                  <a:pt x="0" y="0"/>
                </a:moveTo>
                <a:lnTo>
                  <a:pt x="132537" y="0"/>
                </a:lnTo>
                <a:lnTo>
                  <a:pt x="132537" y="7289520"/>
                </a:lnTo>
                <a:lnTo>
                  <a:pt x="0" y="72895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6875934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903714">
            <a:off x="-504310" y="-915419"/>
            <a:ext cx="3066020" cy="2296747"/>
            <a:chOff x="0" y="0"/>
            <a:chExt cx="4088027" cy="3062330"/>
          </a:xfrm>
        </p:grpSpPr>
        <p:sp>
          <p:nvSpPr>
            <p:cNvPr id="3" name="Freeform 3"/>
            <p:cNvSpPr/>
            <p:nvPr/>
          </p:nvSpPr>
          <p:spPr>
            <a:xfrm rot="1382665">
              <a:off x="2897966" y="159940"/>
              <a:ext cx="1028346" cy="1035879"/>
            </a:xfrm>
            <a:custGeom>
              <a:avLst/>
              <a:gdLst/>
              <a:ahLst/>
              <a:cxnLst/>
              <a:rect l="l" t="t" r="r" b="b"/>
              <a:pathLst>
                <a:path w="1028346" h="1035879">
                  <a:moveTo>
                    <a:pt x="0" y="0"/>
                  </a:moveTo>
                  <a:lnTo>
                    <a:pt x="1028346" y="0"/>
                  </a:lnTo>
                  <a:lnTo>
                    <a:pt x="1028346" y="1035879"/>
                  </a:lnTo>
                  <a:lnTo>
                    <a:pt x="0" y="1035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952929"/>
              <a:ext cx="2736252" cy="2109401"/>
            </a:xfrm>
            <a:custGeom>
              <a:avLst/>
              <a:gdLst/>
              <a:ahLst/>
              <a:cxnLst/>
              <a:rect l="l" t="t" r="r" b="b"/>
              <a:pathLst>
                <a:path w="2736252" h="2109401">
                  <a:moveTo>
                    <a:pt x="0" y="0"/>
                  </a:moveTo>
                  <a:lnTo>
                    <a:pt x="2736252" y="0"/>
                  </a:lnTo>
                  <a:lnTo>
                    <a:pt x="2736252" y="2109401"/>
                  </a:lnTo>
                  <a:lnTo>
                    <a:pt x="0" y="2109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9764" y="4256069"/>
            <a:ext cx="8218521" cy="2619693"/>
            <a:chOff x="0" y="0"/>
            <a:chExt cx="10958028" cy="3492924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10958028" cy="65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You’re overwhelmed by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Escalations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441326"/>
              <a:ext cx="10958028" cy="2051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Owners are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trapped </a:t>
              </a: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 the Day-to-Day</a:t>
              </a:r>
            </a:p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Specialists are a big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expense</a:t>
              </a:r>
            </a:p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Education takes time and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resources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90193"/>
              <a:ext cx="10958028" cy="65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New Technology and Scale is a business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risk</a:t>
              </a:r>
            </a:p>
          </p:txBody>
        </p:sp>
      </p:grpSp>
      <p:sp>
        <p:nvSpPr>
          <p:cNvPr id="9" name="AutoShape 9"/>
          <p:cNvSpPr/>
          <p:nvPr/>
        </p:nvSpPr>
        <p:spPr>
          <a:xfrm>
            <a:off x="7721149" y="4545463"/>
            <a:ext cx="187302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AutoShape 10"/>
          <p:cNvSpPr/>
          <p:nvPr/>
        </p:nvSpPr>
        <p:spPr>
          <a:xfrm>
            <a:off x="7597204" y="5649051"/>
            <a:ext cx="199697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>
            <a:off x="8823236" y="5096601"/>
            <a:ext cx="127045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063886" y="6135039"/>
            <a:ext cx="440005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7147029" y="6687489"/>
            <a:ext cx="294665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2000423" y="1498522"/>
            <a:ext cx="14287155" cy="187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70"/>
              </a:lnSpc>
            </a:pPr>
            <a:r>
              <a:rPr lang="en-US" sz="10907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Struggle is </a:t>
            </a:r>
            <a:r>
              <a:rPr lang="en-US" sz="10907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Real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956576" y="4228886"/>
            <a:ext cx="6802578" cy="260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proactive work is put to the side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have to turn down revenue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can’t grow to </a:t>
            </a:r>
            <a:r>
              <a:rPr lang="en-US" sz="2983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Manage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your engineers suffer burnout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lose time delivering results</a:t>
            </a:r>
          </a:p>
        </p:txBody>
      </p:sp>
      <p:sp>
        <p:nvSpPr>
          <p:cNvPr id="16" name="Freeform 16"/>
          <p:cNvSpPr/>
          <p:nvPr/>
        </p:nvSpPr>
        <p:spPr>
          <a:xfrm>
            <a:off x="16875934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3903714">
            <a:off x="-504310" y="-915419"/>
            <a:ext cx="3066020" cy="2296747"/>
            <a:chOff x="0" y="0"/>
            <a:chExt cx="4088027" cy="3062330"/>
          </a:xfrm>
        </p:grpSpPr>
        <p:sp>
          <p:nvSpPr>
            <p:cNvPr id="3" name="Freeform 3"/>
            <p:cNvSpPr/>
            <p:nvPr/>
          </p:nvSpPr>
          <p:spPr>
            <a:xfrm rot="1382665">
              <a:off x="2897966" y="159940"/>
              <a:ext cx="1028346" cy="1035879"/>
            </a:xfrm>
            <a:custGeom>
              <a:avLst/>
              <a:gdLst/>
              <a:ahLst/>
              <a:cxnLst/>
              <a:rect l="l" t="t" r="r" b="b"/>
              <a:pathLst>
                <a:path w="1028346" h="1035879">
                  <a:moveTo>
                    <a:pt x="0" y="0"/>
                  </a:moveTo>
                  <a:lnTo>
                    <a:pt x="1028346" y="0"/>
                  </a:lnTo>
                  <a:lnTo>
                    <a:pt x="1028346" y="1035879"/>
                  </a:lnTo>
                  <a:lnTo>
                    <a:pt x="0" y="1035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952929"/>
              <a:ext cx="2736252" cy="2109401"/>
            </a:xfrm>
            <a:custGeom>
              <a:avLst/>
              <a:gdLst/>
              <a:ahLst/>
              <a:cxnLst/>
              <a:rect l="l" t="t" r="r" b="b"/>
              <a:pathLst>
                <a:path w="2736252" h="2109401">
                  <a:moveTo>
                    <a:pt x="0" y="0"/>
                  </a:moveTo>
                  <a:lnTo>
                    <a:pt x="2736252" y="0"/>
                  </a:lnTo>
                  <a:lnTo>
                    <a:pt x="2736252" y="2109401"/>
                  </a:lnTo>
                  <a:lnTo>
                    <a:pt x="0" y="2109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49523" y="7635459"/>
            <a:ext cx="11790477" cy="1920068"/>
            <a:chOff x="0" y="327130"/>
            <a:chExt cx="15720637" cy="2560090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517629"/>
              <a:ext cx="2369591" cy="236959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15166" tIns="15166" rIns="15166" bIns="15166" rtlCol="0" anchor="ctr"/>
              <a:lstStyle/>
              <a:p>
                <a:pPr algn="ctr">
                  <a:lnSpc>
                    <a:spcPts val="3360"/>
                  </a:lnSpc>
                </a:pPr>
                <a:endParaRPr/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93501" y="611135"/>
              <a:ext cx="2182589" cy="2182580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5F7293"/>
              </a:solidFill>
              <a:ln w="1270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466285" y="979973"/>
              <a:ext cx="1437021" cy="1444902"/>
            </a:xfrm>
            <a:custGeom>
              <a:avLst/>
              <a:gdLst/>
              <a:ahLst/>
              <a:cxnLst/>
              <a:rect l="l" t="t" r="r" b="b"/>
              <a:pathLst>
                <a:path w="1437021" h="1444902">
                  <a:moveTo>
                    <a:pt x="0" y="0"/>
                  </a:moveTo>
                  <a:lnTo>
                    <a:pt x="1437021" y="0"/>
                  </a:lnTo>
                  <a:lnTo>
                    <a:pt x="1437021" y="1444903"/>
                  </a:lnTo>
                  <a:lnTo>
                    <a:pt x="0" y="14449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794143" y="1457638"/>
              <a:ext cx="12926494" cy="11496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7179"/>
                </a:lnSpc>
              </a:pPr>
              <a:r>
                <a:rPr lang="en-US" sz="5127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Overworked. Reactive. Stuck.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4646236" y="327130"/>
              <a:ext cx="7952965" cy="1130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179"/>
                </a:lnSpc>
              </a:pPr>
              <a:r>
                <a:rPr lang="en-US" sz="5127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...Leaving you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9764" y="4256069"/>
            <a:ext cx="8218521" cy="2619693"/>
            <a:chOff x="0" y="0"/>
            <a:chExt cx="10958028" cy="349292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57150"/>
              <a:ext cx="10958028" cy="65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You’re overwhelmed by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Escalations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41326"/>
              <a:ext cx="10958028" cy="20515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Owners are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trapped </a:t>
              </a: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 the Day-to-Day</a:t>
              </a:r>
            </a:p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Specialists are a big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expense</a:t>
              </a:r>
            </a:p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Education takes time and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resources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690193"/>
              <a:ext cx="10958028" cy="652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77"/>
                </a:lnSpc>
              </a:pPr>
              <a:r>
                <a:rPr lang="en-US" sz="298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New Technology and Scale is a business </a:t>
              </a:r>
              <a:r>
                <a:rPr lang="en-US" sz="2983">
                  <a:solidFill>
                    <a:srgbClr val="FF7A3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risk</a:t>
              </a:r>
            </a:p>
          </p:txBody>
        </p:sp>
      </p:grpSp>
      <p:sp>
        <p:nvSpPr>
          <p:cNvPr id="18" name="AutoShape 18"/>
          <p:cNvSpPr/>
          <p:nvPr/>
        </p:nvSpPr>
        <p:spPr>
          <a:xfrm>
            <a:off x="7721149" y="4545463"/>
            <a:ext cx="187302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>
            <a:off x="7597204" y="5649051"/>
            <a:ext cx="199697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>
            <a:off x="8823236" y="5096601"/>
            <a:ext cx="1270451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/>
          <p:nvPr/>
        </p:nvSpPr>
        <p:spPr>
          <a:xfrm>
            <a:off x="6063886" y="6135039"/>
            <a:ext cx="4400057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>
            <a:off x="7147029" y="6687489"/>
            <a:ext cx="294665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2000423" y="1498522"/>
            <a:ext cx="14287155" cy="187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70"/>
              </a:lnSpc>
            </a:pPr>
            <a:r>
              <a:rPr lang="en-US" sz="10907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Struggle is </a:t>
            </a:r>
            <a:r>
              <a:rPr lang="en-US" sz="10907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Real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56576" y="4228886"/>
            <a:ext cx="6802578" cy="2600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proactive work is put to the side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have to turn down revenue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can’t grow to </a:t>
            </a:r>
            <a:r>
              <a:rPr lang="en-US" sz="2983" i="1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Manage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your engineers suffer burnout</a:t>
            </a:r>
          </a:p>
          <a:p>
            <a:pPr algn="l">
              <a:lnSpc>
                <a:spcPts val="4177"/>
              </a:lnSpc>
            </a:pPr>
            <a:r>
              <a:rPr lang="en-US" sz="2983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 </a:t>
            </a:r>
            <a:r>
              <a:rPr lang="en-US" sz="2983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you lose time delivering results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875934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5459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5400000">
            <a:off x="10198260" y="4858733"/>
            <a:ext cx="7459804" cy="5588119"/>
            <a:chOff x="0" y="0"/>
            <a:chExt cx="9946405" cy="7450826"/>
          </a:xfrm>
        </p:grpSpPr>
        <p:sp>
          <p:nvSpPr>
            <p:cNvPr id="4" name="Freeform 4"/>
            <p:cNvSpPr/>
            <p:nvPr/>
          </p:nvSpPr>
          <p:spPr>
            <a:xfrm rot="1382665">
              <a:off x="7050920" y="389142"/>
              <a:ext cx="2502024" cy="2520354"/>
            </a:xfrm>
            <a:custGeom>
              <a:avLst/>
              <a:gdLst/>
              <a:ahLst/>
              <a:cxnLst/>
              <a:rect l="l" t="t" r="r" b="b"/>
              <a:pathLst>
                <a:path w="2502024" h="2520354">
                  <a:moveTo>
                    <a:pt x="0" y="0"/>
                  </a:moveTo>
                  <a:lnTo>
                    <a:pt x="2502024" y="0"/>
                  </a:lnTo>
                  <a:lnTo>
                    <a:pt x="2502024" y="2520354"/>
                  </a:lnTo>
                  <a:lnTo>
                    <a:pt x="0" y="25203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2318530"/>
              <a:ext cx="6657459" cy="5132295"/>
            </a:xfrm>
            <a:custGeom>
              <a:avLst/>
              <a:gdLst/>
              <a:ahLst/>
              <a:cxnLst/>
              <a:rect l="l" t="t" r="r" b="b"/>
              <a:pathLst>
                <a:path w="6657459" h="5132295">
                  <a:moveTo>
                    <a:pt x="0" y="0"/>
                  </a:moveTo>
                  <a:lnTo>
                    <a:pt x="6657459" y="0"/>
                  </a:lnTo>
                  <a:lnTo>
                    <a:pt x="6657459" y="5132296"/>
                  </a:lnTo>
                  <a:lnTo>
                    <a:pt x="0" y="513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60623" y="809625"/>
            <a:ext cx="8611661" cy="1909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608"/>
              </a:lnSpc>
            </a:pPr>
            <a:r>
              <a:rPr lang="en-US" sz="1114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ECXSystems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0623" y="2633602"/>
            <a:ext cx="12459698" cy="704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33"/>
              </a:lnSpc>
            </a:pPr>
            <a:r>
              <a:rPr lang="en-US" sz="4095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 Alternative Solution to Advanced Engineering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60623" y="4025940"/>
            <a:ext cx="4600792" cy="941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8"/>
              </a:lnSpc>
            </a:pPr>
            <a:r>
              <a:rPr lang="en-US" sz="555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We Help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4974" y="5140264"/>
            <a:ext cx="9302957" cy="4051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7126" lvl="1" indent="-413563" algn="l">
              <a:lnSpc>
                <a:spcPts val="5363"/>
              </a:lnSpc>
              <a:buFont typeface="Arial"/>
              <a:buChar char="•"/>
            </a:pPr>
            <a:r>
              <a:rPr lang="en-US" sz="38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Level-3 &amp; architect engineers as an extension of your team</a:t>
            </a:r>
          </a:p>
          <a:p>
            <a:pPr marL="827126" lvl="1" indent="-413563" algn="l">
              <a:lnSpc>
                <a:spcPts val="5363"/>
              </a:lnSpc>
              <a:buFont typeface="Arial"/>
              <a:buChar char="•"/>
            </a:pPr>
            <a:r>
              <a:rPr lang="en-US" sz="38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Secure, real-time Rocket.Chat support</a:t>
            </a:r>
          </a:p>
          <a:p>
            <a:pPr marL="827126" lvl="1" indent="-413563" algn="l">
              <a:lnSpc>
                <a:spcPts val="5363"/>
              </a:lnSpc>
              <a:buFont typeface="Arial"/>
              <a:buChar char="•"/>
            </a:pPr>
            <a:r>
              <a:rPr lang="en-US" sz="3831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Proactive IT strategy for growth &amp; efficiency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80933" y="9258300"/>
            <a:ext cx="1101898" cy="726317"/>
          </a:xfrm>
          <a:custGeom>
            <a:avLst/>
            <a:gdLst/>
            <a:ahLst/>
            <a:cxnLst/>
            <a:rect l="l" t="t" r="r" b="b"/>
            <a:pathLst>
              <a:path w="1101898" h="726317">
                <a:moveTo>
                  <a:pt x="0" y="0"/>
                </a:moveTo>
                <a:lnTo>
                  <a:pt x="1101898" y="0"/>
                </a:lnTo>
                <a:lnTo>
                  <a:pt x="1101898" y="726317"/>
                </a:lnTo>
                <a:lnTo>
                  <a:pt x="0" y="7263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17837" y="9258300"/>
            <a:ext cx="722356" cy="726317"/>
          </a:xfrm>
          <a:custGeom>
            <a:avLst/>
            <a:gdLst/>
            <a:ahLst/>
            <a:cxnLst/>
            <a:rect l="l" t="t" r="r" b="b"/>
            <a:pathLst>
              <a:path w="722356" h="726317">
                <a:moveTo>
                  <a:pt x="0" y="0"/>
                </a:moveTo>
                <a:lnTo>
                  <a:pt x="722356" y="0"/>
                </a:lnTo>
                <a:lnTo>
                  <a:pt x="722356" y="726317"/>
                </a:lnTo>
                <a:lnTo>
                  <a:pt x="0" y="7263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473110" y="9258300"/>
            <a:ext cx="571810" cy="726317"/>
          </a:xfrm>
          <a:custGeom>
            <a:avLst/>
            <a:gdLst/>
            <a:ahLst/>
            <a:cxnLst/>
            <a:rect l="l" t="t" r="r" b="b"/>
            <a:pathLst>
              <a:path w="571810" h="726317">
                <a:moveTo>
                  <a:pt x="0" y="0"/>
                </a:moveTo>
                <a:lnTo>
                  <a:pt x="571810" y="0"/>
                </a:lnTo>
                <a:lnTo>
                  <a:pt x="571810" y="726317"/>
                </a:lnTo>
                <a:lnTo>
                  <a:pt x="0" y="7263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8440927" y="3718301"/>
            <a:ext cx="1531449" cy="15314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172" tIns="31172" rIns="31172" bIns="31172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501356" y="3778732"/>
            <a:ext cx="1410591" cy="1410585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DF6F1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773654" y="3718301"/>
            <a:ext cx="1531449" cy="153144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172" tIns="31172" rIns="31172" bIns="31172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834083" y="3778732"/>
            <a:ext cx="1410591" cy="1410585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5F729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919138" y="3863785"/>
            <a:ext cx="1240480" cy="1240480"/>
          </a:xfrm>
          <a:custGeom>
            <a:avLst/>
            <a:gdLst/>
            <a:ahLst/>
            <a:cxnLst/>
            <a:rect l="l" t="t" r="r" b="b"/>
            <a:pathLst>
              <a:path w="1240480" h="1240480">
                <a:moveTo>
                  <a:pt x="0" y="0"/>
                </a:moveTo>
                <a:lnTo>
                  <a:pt x="1240480" y="0"/>
                </a:lnTo>
                <a:lnTo>
                  <a:pt x="1240480" y="1240480"/>
                </a:lnTo>
                <a:lnTo>
                  <a:pt x="0" y="1240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8586411" y="3863785"/>
            <a:ext cx="1240480" cy="1240480"/>
          </a:xfrm>
          <a:custGeom>
            <a:avLst/>
            <a:gdLst/>
            <a:ahLst/>
            <a:cxnLst/>
            <a:rect l="l" t="t" r="r" b="b"/>
            <a:pathLst>
              <a:path w="1240480" h="1240480">
                <a:moveTo>
                  <a:pt x="0" y="0"/>
                </a:moveTo>
                <a:lnTo>
                  <a:pt x="1240480" y="0"/>
                </a:lnTo>
                <a:lnTo>
                  <a:pt x="1240480" y="1240480"/>
                </a:lnTo>
                <a:lnTo>
                  <a:pt x="0" y="12404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14249101" y="3718301"/>
            <a:ext cx="1531449" cy="153144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1172" tIns="31172" rIns="31172" bIns="31172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309530" y="3778732"/>
            <a:ext cx="1410591" cy="1410585"/>
            <a:chOff x="0" y="0"/>
            <a:chExt cx="6350000" cy="634997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5F7293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4401501" y="3863785"/>
            <a:ext cx="1240480" cy="1240480"/>
          </a:xfrm>
          <a:custGeom>
            <a:avLst/>
            <a:gdLst/>
            <a:ahLst/>
            <a:cxnLst/>
            <a:rect l="l" t="t" r="r" b="b"/>
            <a:pathLst>
              <a:path w="1240480" h="1240480">
                <a:moveTo>
                  <a:pt x="0" y="0"/>
                </a:moveTo>
                <a:lnTo>
                  <a:pt x="1240480" y="0"/>
                </a:lnTo>
                <a:lnTo>
                  <a:pt x="1240480" y="1240480"/>
                </a:lnTo>
                <a:lnTo>
                  <a:pt x="0" y="1240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 rot="2700000">
            <a:off x="2558556" y="370131"/>
            <a:ext cx="542765" cy="546741"/>
          </a:xfrm>
          <a:custGeom>
            <a:avLst/>
            <a:gdLst/>
            <a:ahLst/>
            <a:cxnLst/>
            <a:rect l="l" t="t" r="r" b="b"/>
            <a:pathLst>
              <a:path w="542765" h="546741">
                <a:moveTo>
                  <a:pt x="0" y="0"/>
                </a:moveTo>
                <a:lnTo>
                  <a:pt x="542765" y="0"/>
                </a:lnTo>
                <a:lnTo>
                  <a:pt x="542765" y="546741"/>
                </a:lnTo>
                <a:lnTo>
                  <a:pt x="0" y="54674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 rot="5400000">
            <a:off x="1252916" y="-527040"/>
            <a:ext cx="42565" cy="2341084"/>
          </a:xfrm>
          <a:custGeom>
            <a:avLst/>
            <a:gdLst/>
            <a:ahLst/>
            <a:cxnLst/>
            <a:rect l="l" t="t" r="r" b="b"/>
            <a:pathLst>
              <a:path w="42565" h="2341084">
                <a:moveTo>
                  <a:pt x="0" y="0"/>
                </a:moveTo>
                <a:lnTo>
                  <a:pt x="42565" y="0"/>
                </a:lnTo>
                <a:lnTo>
                  <a:pt x="42565" y="2341084"/>
                </a:lnTo>
                <a:lnTo>
                  <a:pt x="0" y="234108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1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6885459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>
            <a:off x="1028750" y="3102656"/>
            <a:ext cx="16270853" cy="28575"/>
          </a:xfrm>
          <a:prstGeom prst="line">
            <a:avLst/>
          </a:prstGeom>
          <a:ln w="571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2700000">
            <a:off x="6126428" y="5872289"/>
            <a:ext cx="1095154" cy="309381"/>
          </a:xfrm>
          <a:custGeom>
            <a:avLst/>
            <a:gdLst/>
            <a:ahLst/>
            <a:cxnLst/>
            <a:rect l="l" t="t" r="r" b="b"/>
            <a:pathLst>
              <a:path w="1095154" h="309381">
                <a:moveTo>
                  <a:pt x="0" y="0"/>
                </a:moveTo>
                <a:lnTo>
                  <a:pt x="1095153" y="0"/>
                </a:lnTo>
                <a:lnTo>
                  <a:pt x="1095153" y="309381"/>
                </a:lnTo>
                <a:lnTo>
                  <a:pt x="0" y="30938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3405364" y="790575"/>
            <a:ext cx="11517624" cy="2090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00"/>
              </a:lnSpc>
            </a:pPr>
            <a:r>
              <a:rPr lang="en-US" sz="1221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Making IT Work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18114" y="5545025"/>
            <a:ext cx="2174500" cy="552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FOR IT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53387" y="5561884"/>
            <a:ext cx="4221578" cy="572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LANDING CLIENTS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940193" y="5545025"/>
            <a:ext cx="5704346" cy="572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47"/>
              </a:lnSpc>
            </a:pPr>
            <a:r>
              <a:rPr lang="en-US" sz="331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STREAMLINING SERVICES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407965" y="6260116"/>
            <a:ext cx="3738273" cy="2171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1"/>
              </a:lnSpc>
            </a:pPr>
            <a:r>
              <a:rPr lang="en-US" sz="204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By partnering with ECXSystems for presales, discovery, documentation, and Linux support, an MSP was able to close a deal that boosted revenue by 50%.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36296" y="6260116"/>
            <a:ext cx="4006161" cy="25780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1"/>
              </a:lnSpc>
            </a:pPr>
            <a:r>
              <a:rPr lang="en-US" sz="2044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Drowning in escalations?  Have a quick question? Want to pursue a new technology? From Cloud Migrations, to Cybersecurity, to Escalation support, ECXSystems is here to support.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877801" y="6260116"/>
            <a:ext cx="4006162" cy="2206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1"/>
              </a:lnSpc>
            </a:pPr>
            <a:r>
              <a:rPr lang="en-US" sz="2044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Our onboarding process—encompassing discovery, secure password collection, and thorough documentation—ensures that new clients are up and running without delay.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5171283" y="4642692"/>
            <a:ext cx="2012286" cy="88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7"/>
              </a:lnSpc>
            </a:pPr>
            <a:r>
              <a:rPr lang="en-US" sz="2505">
                <a:solidFill>
                  <a:srgbClr val="FFFFFF"/>
                </a:solidFill>
                <a:latin typeface="Mansalva"/>
                <a:ea typeface="Mansalva"/>
                <a:cs typeface="Mansalva"/>
                <a:sym typeface="Mansalva"/>
              </a:rPr>
              <a:t>Say “Yes” to More!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412563" y="6892107"/>
            <a:ext cx="6618369" cy="75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...but wait, there’s </a:t>
            </a:r>
            <a:r>
              <a:rPr lang="en-US" sz="4399" b="1">
                <a:solidFill>
                  <a:srgbClr val="FF7A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more</a:t>
            </a:r>
          </a:p>
        </p:txBody>
      </p:sp>
      <p:sp>
        <p:nvSpPr>
          <p:cNvPr id="3" name="Freeform 3"/>
          <p:cNvSpPr/>
          <p:nvPr/>
        </p:nvSpPr>
        <p:spPr>
          <a:xfrm>
            <a:off x="9330776" y="5826175"/>
            <a:ext cx="11230183" cy="4564314"/>
          </a:xfrm>
          <a:custGeom>
            <a:avLst/>
            <a:gdLst/>
            <a:ahLst/>
            <a:cxnLst/>
            <a:rect l="l" t="t" r="r" b="b"/>
            <a:pathLst>
              <a:path w="11230183" h="4564314">
                <a:moveTo>
                  <a:pt x="0" y="0"/>
                </a:moveTo>
                <a:lnTo>
                  <a:pt x="11230184" y="0"/>
                </a:lnTo>
                <a:lnTo>
                  <a:pt x="11230184" y="4564314"/>
                </a:lnTo>
                <a:lnTo>
                  <a:pt x="0" y="456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-5400000">
            <a:off x="-513009" y="8294652"/>
            <a:ext cx="19314018" cy="4782114"/>
            <a:chOff x="0" y="0"/>
            <a:chExt cx="25752024" cy="6376152"/>
          </a:xfrm>
        </p:grpSpPr>
        <p:sp>
          <p:nvSpPr>
            <p:cNvPr id="5" name="Freeform 5"/>
            <p:cNvSpPr/>
            <p:nvPr/>
          </p:nvSpPr>
          <p:spPr>
            <a:xfrm rot="2700000">
              <a:off x="20317865" y="925538"/>
              <a:ext cx="4492165" cy="4525075"/>
            </a:xfrm>
            <a:custGeom>
              <a:avLst/>
              <a:gdLst/>
              <a:ahLst/>
              <a:cxnLst/>
              <a:rect l="l" t="t" r="r" b="b"/>
              <a:pathLst>
                <a:path w="4492165" h="4525075">
                  <a:moveTo>
                    <a:pt x="0" y="0"/>
                  </a:moveTo>
                  <a:lnTo>
                    <a:pt x="4492165" y="0"/>
                  </a:lnTo>
                  <a:lnTo>
                    <a:pt x="4492165" y="4525076"/>
                  </a:lnTo>
                  <a:lnTo>
                    <a:pt x="0" y="4525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9511792" y="-6499860"/>
              <a:ext cx="352289" cy="19375872"/>
            </a:xfrm>
            <a:custGeom>
              <a:avLst/>
              <a:gdLst/>
              <a:ahLst/>
              <a:cxnLst/>
              <a:rect l="l" t="t" r="r" b="b"/>
              <a:pathLst>
                <a:path w="352289" h="19375872">
                  <a:moveTo>
                    <a:pt x="0" y="0"/>
                  </a:moveTo>
                  <a:lnTo>
                    <a:pt x="352288" y="0"/>
                  </a:lnTo>
                  <a:lnTo>
                    <a:pt x="352288" y="19375872"/>
                  </a:lnTo>
                  <a:lnTo>
                    <a:pt x="0" y="19375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81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1034720" y="7744093"/>
            <a:ext cx="8826397" cy="3587337"/>
          </a:xfrm>
          <a:custGeom>
            <a:avLst/>
            <a:gdLst/>
            <a:ahLst/>
            <a:cxnLst/>
            <a:rect l="l" t="t" r="r" b="b"/>
            <a:pathLst>
              <a:path w="8826397" h="3587337">
                <a:moveTo>
                  <a:pt x="0" y="0"/>
                </a:moveTo>
                <a:lnTo>
                  <a:pt x="8826396" y="0"/>
                </a:lnTo>
                <a:lnTo>
                  <a:pt x="8826396" y="3587337"/>
                </a:lnTo>
                <a:lnTo>
                  <a:pt x="0" y="3587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2262798" y="7644981"/>
            <a:ext cx="9070255" cy="3686449"/>
          </a:xfrm>
          <a:custGeom>
            <a:avLst/>
            <a:gdLst/>
            <a:ahLst/>
            <a:cxnLst/>
            <a:rect l="l" t="t" r="r" b="b"/>
            <a:pathLst>
              <a:path w="9070255" h="3686449">
                <a:moveTo>
                  <a:pt x="0" y="0"/>
                </a:moveTo>
                <a:lnTo>
                  <a:pt x="9070255" y="0"/>
                </a:lnTo>
                <a:lnTo>
                  <a:pt x="9070255" y="3686449"/>
                </a:lnTo>
                <a:lnTo>
                  <a:pt x="0" y="3686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709388" y="7858600"/>
            <a:ext cx="9070255" cy="3686449"/>
          </a:xfrm>
          <a:custGeom>
            <a:avLst/>
            <a:gdLst/>
            <a:ahLst/>
            <a:cxnLst/>
            <a:rect l="l" t="t" r="r" b="b"/>
            <a:pathLst>
              <a:path w="9070255" h="3686449">
                <a:moveTo>
                  <a:pt x="0" y="0"/>
                </a:moveTo>
                <a:lnTo>
                  <a:pt x="9070255" y="0"/>
                </a:lnTo>
                <a:lnTo>
                  <a:pt x="9070255" y="3686449"/>
                </a:lnTo>
                <a:lnTo>
                  <a:pt x="0" y="3686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960676" y="7858600"/>
            <a:ext cx="9070255" cy="3686449"/>
          </a:xfrm>
          <a:custGeom>
            <a:avLst/>
            <a:gdLst/>
            <a:ahLst/>
            <a:cxnLst/>
            <a:rect l="l" t="t" r="r" b="b"/>
            <a:pathLst>
              <a:path w="9070255" h="3686449">
                <a:moveTo>
                  <a:pt x="0" y="0"/>
                </a:moveTo>
                <a:lnTo>
                  <a:pt x="9070256" y="0"/>
                </a:lnTo>
                <a:lnTo>
                  <a:pt x="9070256" y="3686449"/>
                </a:lnTo>
                <a:lnTo>
                  <a:pt x="0" y="36864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6885459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513009" y="8294652"/>
            <a:ext cx="19314018" cy="4782114"/>
            <a:chOff x="0" y="0"/>
            <a:chExt cx="25752024" cy="6376152"/>
          </a:xfrm>
        </p:grpSpPr>
        <p:sp>
          <p:nvSpPr>
            <p:cNvPr id="3" name="Freeform 3"/>
            <p:cNvSpPr/>
            <p:nvPr/>
          </p:nvSpPr>
          <p:spPr>
            <a:xfrm rot="2700000">
              <a:off x="20317865" y="925538"/>
              <a:ext cx="4492165" cy="4525075"/>
            </a:xfrm>
            <a:custGeom>
              <a:avLst/>
              <a:gdLst/>
              <a:ahLst/>
              <a:cxnLst/>
              <a:rect l="l" t="t" r="r" b="b"/>
              <a:pathLst>
                <a:path w="4492165" h="4525075">
                  <a:moveTo>
                    <a:pt x="0" y="0"/>
                  </a:moveTo>
                  <a:lnTo>
                    <a:pt x="4492165" y="0"/>
                  </a:lnTo>
                  <a:lnTo>
                    <a:pt x="4492165" y="4525076"/>
                  </a:lnTo>
                  <a:lnTo>
                    <a:pt x="0" y="45250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rot="5400000">
              <a:off x="9511792" y="-6499860"/>
              <a:ext cx="352289" cy="19375872"/>
            </a:xfrm>
            <a:custGeom>
              <a:avLst/>
              <a:gdLst/>
              <a:ahLst/>
              <a:cxnLst/>
              <a:rect l="l" t="t" r="r" b="b"/>
              <a:pathLst>
                <a:path w="352289" h="19375872">
                  <a:moveTo>
                    <a:pt x="0" y="0"/>
                  </a:moveTo>
                  <a:lnTo>
                    <a:pt x="352288" y="0"/>
                  </a:lnTo>
                  <a:lnTo>
                    <a:pt x="352288" y="19375872"/>
                  </a:lnTo>
                  <a:lnTo>
                    <a:pt x="0" y="193758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81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/>
          <p:cNvSpPr/>
          <p:nvPr/>
        </p:nvSpPr>
        <p:spPr>
          <a:xfrm>
            <a:off x="-1034720" y="7744093"/>
            <a:ext cx="8826397" cy="3587337"/>
          </a:xfrm>
          <a:custGeom>
            <a:avLst/>
            <a:gdLst/>
            <a:ahLst/>
            <a:cxnLst/>
            <a:rect l="l" t="t" r="r" b="b"/>
            <a:pathLst>
              <a:path w="8826397" h="3587337">
                <a:moveTo>
                  <a:pt x="0" y="0"/>
                </a:moveTo>
                <a:lnTo>
                  <a:pt x="8826396" y="0"/>
                </a:lnTo>
                <a:lnTo>
                  <a:pt x="8826396" y="3587337"/>
                </a:lnTo>
                <a:lnTo>
                  <a:pt x="0" y="3587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262798" y="7644981"/>
            <a:ext cx="9070255" cy="3686449"/>
          </a:xfrm>
          <a:custGeom>
            <a:avLst/>
            <a:gdLst/>
            <a:ahLst/>
            <a:cxnLst/>
            <a:rect l="l" t="t" r="r" b="b"/>
            <a:pathLst>
              <a:path w="9070255" h="3686449">
                <a:moveTo>
                  <a:pt x="0" y="0"/>
                </a:moveTo>
                <a:lnTo>
                  <a:pt x="9070255" y="0"/>
                </a:lnTo>
                <a:lnTo>
                  <a:pt x="9070255" y="3686449"/>
                </a:lnTo>
                <a:lnTo>
                  <a:pt x="0" y="3686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709388" y="7858600"/>
            <a:ext cx="9070255" cy="3686449"/>
          </a:xfrm>
          <a:custGeom>
            <a:avLst/>
            <a:gdLst/>
            <a:ahLst/>
            <a:cxnLst/>
            <a:rect l="l" t="t" r="r" b="b"/>
            <a:pathLst>
              <a:path w="9070255" h="3686449">
                <a:moveTo>
                  <a:pt x="0" y="0"/>
                </a:moveTo>
                <a:lnTo>
                  <a:pt x="9070255" y="0"/>
                </a:lnTo>
                <a:lnTo>
                  <a:pt x="9070255" y="3686449"/>
                </a:lnTo>
                <a:lnTo>
                  <a:pt x="0" y="3686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960676" y="7858600"/>
            <a:ext cx="9070255" cy="3686449"/>
          </a:xfrm>
          <a:custGeom>
            <a:avLst/>
            <a:gdLst/>
            <a:ahLst/>
            <a:cxnLst/>
            <a:rect l="l" t="t" r="r" b="b"/>
            <a:pathLst>
              <a:path w="9070255" h="3686449">
                <a:moveTo>
                  <a:pt x="0" y="0"/>
                </a:moveTo>
                <a:lnTo>
                  <a:pt x="9070256" y="0"/>
                </a:lnTo>
                <a:lnTo>
                  <a:pt x="9070256" y="3686449"/>
                </a:lnTo>
                <a:lnTo>
                  <a:pt x="0" y="3686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412563" y="6892107"/>
            <a:ext cx="6618369" cy="755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43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...but wait, there’s </a:t>
            </a:r>
            <a:r>
              <a:rPr lang="en-US" sz="4399" b="1">
                <a:solidFill>
                  <a:srgbClr val="FF7A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more</a:t>
            </a:r>
          </a:p>
        </p:txBody>
      </p:sp>
      <p:sp>
        <p:nvSpPr>
          <p:cNvPr id="10" name="Freeform 10"/>
          <p:cNvSpPr/>
          <p:nvPr/>
        </p:nvSpPr>
        <p:spPr>
          <a:xfrm>
            <a:off x="16885459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5459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8255093" cy="8067177"/>
            <a:chOff x="0" y="0"/>
            <a:chExt cx="11006791" cy="10756236"/>
          </a:xfrm>
        </p:grpSpPr>
        <p:sp>
          <p:nvSpPr>
            <p:cNvPr id="4" name="TextBox 4"/>
            <p:cNvSpPr txBox="1"/>
            <p:nvPr/>
          </p:nvSpPr>
          <p:spPr>
            <a:xfrm>
              <a:off x="535391" y="-171450"/>
              <a:ext cx="9936008" cy="401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7"/>
                </a:lnSpc>
              </a:pPr>
              <a:r>
                <a:rPr lang="en-US" sz="8733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SGM EVENT DISCOUNT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4304046"/>
              <a:ext cx="11006791" cy="6452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6345" lvl="1" indent="-423172" algn="l">
                <a:lnSpc>
                  <a:spcPts val="5488"/>
                </a:lnSpc>
                <a:buFont typeface="Arial"/>
                <a:buChar char="•"/>
              </a:pP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Get </a:t>
              </a:r>
              <a:r>
                <a:rPr lang="en-US" sz="392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5 </a:t>
              </a:r>
              <a:r>
                <a:rPr lang="en-US" sz="3920" b="1">
                  <a:solidFill>
                    <a:srgbClr val="FF7A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FREE </a:t>
              </a:r>
              <a:r>
                <a:rPr lang="en-US" sz="392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hours</a:t>
              </a: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with a 15-hour Starter Bundle</a:t>
              </a:r>
            </a:p>
            <a:p>
              <a:pPr marL="846345" lvl="1" indent="-423172" algn="l">
                <a:lnSpc>
                  <a:spcPts val="5488"/>
                </a:lnSpc>
                <a:buFont typeface="Arial"/>
                <a:buChar char="•"/>
              </a:pP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That’s </a:t>
              </a:r>
              <a:r>
                <a:rPr lang="en-US" sz="3920" b="1">
                  <a:solidFill>
                    <a:srgbClr val="FF7A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$1,000+</a:t>
              </a: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 free engineering time</a:t>
              </a:r>
            </a:p>
            <a:p>
              <a:pPr marL="846345" lvl="1" indent="-423172" algn="l">
                <a:lnSpc>
                  <a:spcPts val="5488"/>
                </a:lnSpc>
                <a:buFont typeface="Arial"/>
                <a:buChar char="•"/>
              </a:pP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How to claim: Be a current SGM Partner or sign up for a future event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2700000">
            <a:off x="12253180" y="5367304"/>
            <a:ext cx="1086246" cy="1094204"/>
          </a:xfrm>
          <a:custGeom>
            <a:avLst/>
            <a:gdLst/>
            <a:ahLst/>
            <a:cxnLst/>
            <a:rect l="l" t="t" r="r" b="b"/>
            <a:pathLst>
              <a:path w="1086246" h="1094204">
                <a:moveTo>
                  <a:pt x="0" y="0"/>
                </a:moveTo>
                <a:lnTo>
                  <a:pt x="1086246" y="0"/>
                </a:lnTo>
                <a:lnTo>
                  <a:pt x="1086246" y="1094204"/>
                </a:lnTo>
                <a:lnTo>
                  <a:pt x="0" y="10942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5400000">
            <a:off x="9640174" y="3571775"/>
            <a:ext cx="85187" cy="4685261"/>
          </a:xfrm>
          <a:custGeom>
            <a:avLst/>
            <a:gdLst/>
            <a:ahLst/>
            <a:cxnLst/>
            <a:rect l="l" t="t" r="r" b="b"/>
            <a:pathLst>
              <a:path w="85187" h="4685261">
                <a:moveTo>
                  <a:pt x="0" y="0"/>
                </a:moveTo>
                <a:lnTo>
                  <a:pt x="85187" y="0"/>
                </a:lnTo>
                <a:lnTo>
                  <a:pt x="85187" y="4685261"/>
                </a:lnTo>
                <a:lnTo>
                  <a:pt x="0" y="468526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605D5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85459" y="9486036"/>
            <a:ext cx="1319185" cy="599629"/>
          </a:xfrm>
          <a:custGeom>
            <a:avLst/>
            <a:gdLst/>
            <a:ahLst/>
            <a:cxnLst/>
            <a:rect l="l" t="t" r="r" b="b"/>
            <a:pathLst>
              <a:path w="1319185" h="599629">
                <a:moveTo>
                  <a:pt x="0" y="0"/>
                </a:moveTo>
                <a:lnTo>
                  <a:pt x="1319184" y="0"/>
                </a:lnTo>
                <a:lnTo>
                  <a:pt x="1319184" y="599629"/>
                </a:lnTo>
                <a:lnTo>
                  <a:pt x="0" y="5996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5400000">
            <a:off x="9640174" y="3571775"/>
            <a:ext cx="85187" cy="4685261"/>
          </a:xfrm>
          <a:custGeom>
            <a:avLst/>
            <a:gdLst/>
            <a:ahLst/>
            <a:cxnLst/>
            <a:rect l="l" t="t" r="r" b="b"/>
            <a:pathLst>
              <a:path w="85187" h="4685261">
                <a:moveTo>
                  <a:pt x="0" y="0"/>
                </a:moveTo>
                <a:lnTo>
                  <a:pt x="85187" y="0"/>
                </a:lnTo>
                <a:lnTo>
                  <a:pt x="85187" y="4685261"/>
                </a:lnTo>
                <a:lnTo>
                  <a:pt x="0" y="46852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1888866" y="5158506"/>
            <a:ext cx="6227072" cy="1541811"/>
            <a:chOff x="0" y="0"/>
            <a:chExt cx="8302762" cy="2055748"/>
          </a:xfrm>
        </p:grpSpPr>
        <p:sp>
          <p:nvSpPr>
            <p:cNvPr id="5" name="Freeform 5"/>
            <p:cNvSpPr/>
            <p:nvPr/>
          </p:nvSpPr>
          <p:spPr>
            <a:xfrm rot="2700000">
              <a:off x="6550724" y="298405"/>
              <a:ext cx="1448328" cy="1458939"/>
            </a:xfrm>
            <a:custGeom>
              <a:avLst/>
              <a:gdLst/>
              <a:ahLst/>
              <a:cxnLst/>
              <a:rect l="l" t="t" r="r" b="b"/>
              <a:pathLst>
                <a:path w="1448328" h="1458939">
                  <a:moveTo>
                    <a:pt x="0" y="0"/>
                  </a:moveTo>
                  <a:lnTo>
                    <a:pt x="1448328" y="0"/>
                  </a:lnTo>
                  <a:lnTo>
                    <a:pt x="1448328" y="1458938"/>
                  </a:lnTo>
                  <a:lnTo>
                    <a:pt x="0" y="14589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5400000">
              <a:off x="3066716" y="-2095633"/>
              <a:ext cx="113582" cy="6247014"/>
            </a:xfrm>
            <a:custGeom>
              <a:avLst/>
              <a:gdLst/>
              <a:ahLst/>
              <a:cxnLst/>
              <a:rect l="l" t="t" r="r" b="b"/>
              <a:pathLst>
                <a:path w="113582" h="6247014">
                  <a:moveTo>
                    <a:pt x="0" y="0"/>
                  </a:moveTo>
                  <a:lnTo>
                    <a:pt x="113582" y="0"/>
                  </a:lnTo>
                  <a:lnTo>
                    <a:pt x="113582" y="6247014"/>
                  </a:lnTo>
                  <a:lnTo>
                    <a:pt x="0" y="62470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81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1017079" y="3865644"/>
            <a:ext cx="5429093" cy="5392656"/>
          </a:xfrm>
          <a:custGeom>
            <a:avLst/>
            <a:gdLst/>
            <a:ahLst/>
            <a:cxnLst/>
            <a:rect l="l" t="t" r="r" b="b"/>
            <a:pathLst>
              <a:path w="5429093" h="5392656">
                <a:moveTo>
                  <a:pt x="0" y="0"/>
                </a:moveTo>
                <a:lnTo>
                  <a:pt x="5429092" y="0"/>
                </a:lnTo>
                <a:lnTo>
                  <a:pt x="5429092" y="5392656"/>
                </a:lnTo>
                <a:lnTo>
                  <a:pt x="0" y="53926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1184854" y="857250"/>
            <a:ext cx="5093542" cy="151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84"/>
              </a:lnSpc>
            </a:pPr>
            <a:r>
              <a:rPr lang="en-US" sz="8846" b="1">
                <a:solidFill>
                  <a:srgbClr val="FF7A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RAFFLE!!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028700" y="1028700"/>
            <a:ext cx="8255093" cy="8067177"/>
            <a:chOff x="0" y="0"/>
            <a:chExt cx="11006791" cy="10756236"/>
          </a:xfrm>
        </p:grpSpPr>
        <p:sp>
          <p:nvSpPr>
            <p:cNvPr id="10" name="TextBox 10"/>
            <p:cNvSpPr txBox="1"/>
            <p:nvPr/>
          </p:nvSpPr>
          <p:spPr>
            <a:xfrm>
              <a:off x="535391" y="-171450"/>
              <a:ext cx="9936008" cy="40158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227"/>
                </a:lnSpc>
              </a:pPr>
              <a:r>
                <a:rPr lang="en-US" sz="8733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SGM EVENT DISCOUNT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4304046"/>
              <a:ext cx="11006791" cy="64521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846345" lvl="1" indent="-423172" algn="l">
                <a:lnSpc>
                  <a:spcPts val="5488"/>
                </a:lnSpc>
                <a:buFont typeface="Arial"/>
                <a:buChar char="•"/>
              </a:pP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Get </a:t>
              </a:r>
              <a:r>
                <a:rPr lang="en-US" sz="392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5 </a:t>
              </a:r>
              <a:r>
                <a:rPr lang="en-US" sz="3920" b="1">
                  <a:solidFill>
                    <a:srgbClr val="FF7A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FREE </a:t>
              </a:r>
              <a:r>
                <a:rPr lang="en-US" sz="3920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hours</a:t>
              </a: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with a 15-hour Starter Bundle</a:t>
              </a:r>
            </a:p>
            <a:p>
              <a:pPr marL="846345" lvl="1" indent="-423172" algn="l">
                <a:lnSpc>
                  <a:spcPts val="5488"/>
                </a:lnSpc>
                <a:buFont typeface="Arial"/>
                <a:buChar char="•"/>
              </a:pP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That’s </a:t>
              </a:r>
              <a:r>
                <a:rPr lang="en-US" sz="3920" b="1">
                  <a:solidFill>
                    <a:srgbClr val="FF7A31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$1,000+</a:t>
              </a: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in free engineering time</a:t>
              </a:r>
            </a:p>
            <a:p>
              <a:pPr marL="846345" lvl="1" indent="-423172" algn="l">
                <a:lnSpc>
                  <a:spcPts val="5488"/>
                </a:lnSpc>
                <a:buFont typeface="Arial"/>
                <a:buChar char="•"/>
              </a:pPr>
              <a:r>
                <a:rPr lang="en-US" sz="392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How to claim: Be a current SGM Partner or sign up for a future event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017079" y="2306112"/>
            <a:ext cx="5429093" cy="127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8"/>
              </a:lnSpc>
              <a:spcBef>
                <a:spcPct val="0"/>
              </a:spcBef>
            </a:pPr>
            <a:r>
              <a:rPr lang="en-US" sz="3684">
                <a:solidFill>
                  <a:srgbClr val="FFFFFF"/>
                </a:solidFill>
                <a:latin typeface="TT Commons Pro"/>
                <a:ea typeface="TT Commons Pro"/>
                <a:cs typeface="TT Commons Pro"/>
                <a:sym typeface="TT Commons Pro"/>
              </a:rPr>
              <a:t>One person wins a full 15-hour Starter Bundle </a:t>
            </a:r>
            <a:r>
              <a:rPr lang="en-US" sz="3684" b="1">
                <a:solidFill>
                  <a:srgbClr val="FFFFFF"/>
                </a:solidFill>
                <a:latin typeface="TT Commons Pro Bold"/>
                <a:ea typeface="TT Commons Pro Bold"/>
                <a:cs typeface="TT Commons Pro Bold"/>
                <a:sym typeface="TT Commons Pro Bold"/>
              </a:rPr>
              <a:t>FREE</a:t>
            </a:r>
          </a:p>
        </p:txBody>
      </p:sp>
      <p:sp>
        <p:nvSpPr>
          <p:cNvPr id="13" name="Freeform 13"/>
          <p:cNvSpPr/>
          <p:nvPr/>
        </p:nvSpPr>
        <p:spPr>
          <a:xfrm rot="2700000">
            <a:off x="9840697" y="4307263"/>
            <a:ext cx="845790" cy="238936"/>
          </a:xfrm>
          <a:custGeom>
            <a:avLst/>
            <a:gdLst/>
            <a:ahLst/>
            <a:cxnLst/>
            <a:rect l="l" t="t" r="r" b="b"/>
            <a:pathLst>
              <a:path w="845790" h="238936">
                <a:moveTo>
                  <a:pt x="0" y="0"/>
                </a:moveTo>
                <a:lnTo>
                  <a:pt x="845790" y="0"/>
                </a:lnTo>
                <a:lnTo>
                  <a:pt x="845790" y="238935"/>
                </a:lnTo>
                <a:lnTo>
                  <a:pt x="0" y="2389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8718434" y="2684191"/>
            <a:ext cx="1928666" cy="118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5"/>
              </a:lnSpc>
            </a:pPr>
            <a:r>
              <a:rPr lang="en-US" sz="3361">
                <a:solidFill>
                  <a:srgbClr val="FF7A31"/>
                </a:solidFill>
                <a:latin typeface="Mansalva"/>
                <a:ea typeface="Mansalva"/>
                <a:cs typeface="Mansalva"/>
                <a:sym typeface="Mansalva"/>
              </a:rPr>
              <a:t>$3500+</a:t>
            </a:r>
            <a:r>
              <a:rPr lang="en-US" sz="3361">
                <a:solidFill>
                  <a:srgbClr val="FFFFFF"/>
                </a:solidFill>
                <a:latin typeface="Mansalva"/>
                <a:ea typeface="Mansalva"/>
                <a:cs typeface="Mansalva"/>
                <a:sym typeface="Mansalva"/>
              </a:rPr>
              <a:t> in Value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C8D4FB275E574EA37E6C3A1FEB9615" ma:contentTypeVersion="19" ma:contentTypeDescription="Create a new document." ma:contentTypeScope="" ma:versionID="58b84d8479e4979c4c10ec38e4702fae">
  <xsd:schema xmlns:xsd="http://www.w3.org/2001/XMLSchema" xmlns:xs="http://www.w3.org/2001/XMLSchema" xmlns:p="http://schemas.microsoft.com/office/2006/metadata/properties" xmlns:ns2="c8e9f4dd-13ec-4788-85ee-eaaf7e57f376" xmlns:ns3="1457e1ee-02d8-46bb-a5be-975a3e77d2eb" targetNamespace="http://schemas.microsoft.com/office/2006/metadata/properties" ma:root="true" ma:fieldsID="e661ff5587e6eadab8dc28d3a43829b0" ns2:_="" ns3:_="">
    <xsd:import namespace="c8e9f4dd-13ec-4788-85ee-eaaf7e57f376"/>
    <xsd:import namespace="1457e1ee-02d8-46bb-a5be-975a3e77d2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9f4dd-13ec-4788-85ee-eaaf7e57f3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9c19d5-acaf-43dd-af4d-950af2090b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7e1ee-02d8-46bb-a5be-975a3e77d2e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63e6cd2-6fc3-4f99-ba0f-e40cbd70a025}" ma:internalName="TaxCatchAll" ma:showField="CatchAllData" ma:web="1457e1ee-02d8-46bb-a5be-975a3e77d2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7e1ee-02d8-46bb-a5be-975a3e77d2eb" xsi:nil="true"/>
    <lcf76f155ced4ddcb4097134ff3c332f xmlns="c8e9f4dd-13ec-4788-85ee-eaaf7e57f37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18740D-4008-4015-9C26-32D415E2605C}"/>
</file>

<file path=customXml/itemProps2.xml><?xml version="1.0" encoding="utf-8"?>
<ds:datastoreItem xmlns:ds="http://schemas.openxmlformats.org/officeDocument/2006/customXml" ds:itemID="{B7C8AA22-9E21-4D4A-8D2C-450D26D4CAA7}"/>
</file>

<file path=customXml/itemProps3.xml><?xml version="1.0" encoding="utf-8"?>
<ds:datastoreItem xmlns:ds="http://schemas.openxmlformats.org/officeDocument/2006/customXml" ds:itemID="{1D9D724F-DEDB-49C0-ACBF-ACA260263404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382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Mansalva</vt:lpstr>
      <vt:lpstr>Canva Sans Bold</vt:lpstr>
      <vt:lpstr>Arial</vt:lpstr>
      <vt:lpstr>Canva Sans Bold Italics</vt:lpstr>
      <vt:lpstr>Canva Sans Italics</vt:lpstr>
      <vt:lpstr>Canva Sans</vt:lpstr>
      <vt:lpstr>Calibri</vt:lpstr>
      <vt:lpstr>TT Commons Pro Bold</vt:lpstr>
      <vt:lpstr>TT Commons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SGM Presentation_ECXSystems</dc:title>
  <cp:lastModifiedBy>Payton Sadler</cp:lastModifiedBy>
  <cp:revision>2</cp:revision>
  <dcterms:created xsi:type="dcterms:W3CDTF">2006-08-16T00:00:00Z</dcterms:created>
  <dcterms:modified xsi:type="dcterms:W3CDTF">2025-02-25T19:41:29Z</dcterms:modified>
  <dc:identifier>DAGgEnbmwsI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0x0101009DC8D4FB275E574EA37E6C3A1FEB9615</vt:lpwstr>
  </property>
</Properties>
</file>