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Poppins Bold" charset="1" panose="00000800000000000000"/>
      <p:regular r:id="rId11"/>
    </p:embeddedFont>
    <p:embeddedFont>
      <p:font typeface="Poppins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0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940BB0">
                <a:alpha val="100000"/>
              </a:srgbClr>
            </a:gs>
            <a:gs pos="100000">
              <a:srgbClr val="04377C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01009" y="0"/>
            <a:ext cx="15440150" cy="10287000"/>
          </a:xfrm>
          <a:custGeom>
            <a:avLst/>
            <a:gdLst/>
            <a:ahLst/>
            <a:cxnLst/>
            <a:rect r="r" b="b" t="t" l="l"/>
            <a:pathLst>
              <a:path h="10287000" w="1544015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23651" y="6305325"/>
            <a:ext cx="3086100" cy="308610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D0EA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592188" y="6473862"/>
            <a:ext cx="2749027" cy="2749027"/>
          </a:xfrm>
          <a:custGeom>
            <a:avLst/>
            <a:gdLst/>
            <a:ahLst/>
            <a:cxnLst/>
            <a:rect r="r" b="b" t="t" l="l"/>
            <a:pathLst>
              <a:path h="2749027" w="2749027">
                <a:moveTo>
                  <a:pt x="0" y="0"/>
                </a:moveTo>
                <a:lnTo>
                  <a:pt x="2749027" y="0"/>
                </a:lnTo>
                <a:lnTo>
                  <a:pt x="2749027" y="2749027"/>
                </a:lnTo>
                <a:lnTo>
                  <a:pt x="0" y="2749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57900" y="433835"/>
            <a:ext cx="3086100" cy="1502063"/>
          </a:xfrm>
          <a:custGeom>
            <a:avLst/>
            <a:gdLst/>
            <a:ahLst/>
            <a:cxnLst/>
            <a:rect r="r" b="b" t="t" l="l"/>
            <a:pathLst>
              <a:path h="1502063" w="3086100">
                <a:moveTo>
                  <a:pt x="0" y="0"/>
                </a:moveTo>
                <a:lnTo>
                  <a:pt x="3086100" y="0"/>
                </a:lnTo>
                <a:lnTo>
                  <a:pt x="3086100" y="1502063"/>
                </a:lnTo>
                <a:lnTo>
                  <a:pt x="0" y="1502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186992"/>
            <a:ext cx="1995749" cy="1995749"/>
          </a:xfrm>
          <a:custGeom>
            <a:avLst/>
            <a:gdLst/>
            <a:ahLst/>
            <a:cxnLst/>
            <a:rect r="r" b="b" t="t" l="l"/>
            <a:pathLst>
              <a:path h="1995749" w="1995749">
                <a:moveTo>
                  <a:pt x="0" y="0"/>
                </a:moveTo>
                <a:lnTo>
                  <a:pt x="1995749" y="0"/>
                </a:lnTo>
                <a:lnTo>
                  <a:pt x="1995749" y="1995749"/>
                </a:lnTo>
                <a:lnTo>
                  <a:pt x="0" y="19957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534142" y="186992"/>
            <a:ext cx="2014065" cy="2014065"/>
          </a:xfrm>
          <a:custGeom>
            <a:avLst/>
            <a:gdLst/>
            <a:ahLst/>
            <a:cxnLst/>
            <a:rect r="r" b="b" t="t" l="l"/>
            <a:pathLst>
              <a:path h="2014065" w="2014065">
                <a:moveTo>
                  <a:pt x="0" y="0"/>
                </a:moveTo>
                <a:lnTo>
                  <a:pt x="2014065" y="0"/>
                </a:lnTo>
                <a:lnTo>
                  <a:pt x="2014065" y="2014065"/>
                </a:lnTo>
                <a:lnTo>
                  <a:pt x="0" y="201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487541"/>
            <a:ext cx="8115300" cy="360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3"/>
              </a:lnSpc>
            </a:pPr>
            <a:r>
              <a:rPr lang="en-US" sz="75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Are you elevating your MSP to MSSP?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084345" y="6879950"/>
            <a:ext cx="8049428" cy="3930118"/>
            <a:chOff x="0" y="0"/>
            <a:chExt cx="965105" cy="4712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1633916" y="81734"/>
            <a:ext cx="8049428" cy="3930118"/>
            <a:chOff x="0" y="0"/>
            <a:chExt cx="965105" cy="4712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1633916" y="3852280"/>
            <a:ext cx="8049428" cy="3930118"/>
            <a:chOff x="0" y="0"/>
            <a:chExt cx="965105" cy="4712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blipFill>
              <a:blip r:embed="rId2"/>
              <a:stretch>
                <a:fillRect l="0" t="-18228" r="0" b="-18228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1633916" y="3852280"/>
            <a:ext cx="8049428" cy="3930118"/>
            <a:chOff x="0" y="0"/>
            <a:chExt cx="965105" cy="4712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50000">
                  <a:srgbClr val="04377C">
                    <a:alpha val="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7084345" y="2504602"/>
            <a:ext cx="8049428" cy="3930118"/>
            <a:chOff x="0" y="0"/>
            <a:chExt cx="965105" cy="4712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blipFill>
              <a:blip r:embed="rId3"/>
              <a:stretch>
                <a:fillRect l="0" t="-68266" r="0" b="-36547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2697550" y="1028700"/>
            <a:ext cx="5042807" cy="2462141"/>
            <a:chOff x="0" y="0"/>
            <a:chExt cx="965105" cy="471211"/>
          </a:xfrm>
        </p:grpSpPr>
        <p:sp>
          <p:nvSpPr>
            <p:cNvPr name="Freeform 13" id="13"/>
            <p:cNvSpPr/>
            <p:nvPr/>
          </p:nvSpPr>
          <p:spPr>
            <a:xfrm flipH="true" flipV="tru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203200" y="471211"/>
                  </a:move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</a:path>
              </a:pathLst>
            </a:custGeom>
            <a:blipFill>
              <a:blip r:embed="rId4"/>
              <a:stretch>
                <a:fillRect l="-157" t="0" r="-157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03588" y="774949"/>
            <a:ext cx="6775808" cy="877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7"/>
              </a:lnSpc>
            </a:pPr>
            <a:r>
              <a:rPr lang="en-US" sz="47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Join</a:t>
            </a:r>
          </a:p>
          <a:p>
            <a:pPr algn="l">
              <a:lnSpc>
                <a:spcPts val="5867"/>
              </a:lnSpc>
            </a:pPr>
          </a:p>
          <a:p>
            <a:pPr algn="l">
              <a:lnSpc>
                <a:spcPts val="5867"/>
              </a:lnSpc>
            </a:pPr>
          </a:p>
          <a:p>
            <a:pPr algn="l">
              <a:lnSpc>
                <a:spcPts val="5867"/>
              </a:lnSpc>
            </a:pPr>
          </a:p>
          <a:p>
            <a:pPr algn="l">
              <a:lnSpc>
                <a:spcPts val="5867"/>
              </a:lnSpc>
            </a:pPr>
            <a:r>
              <a:rPr lang="en-US" sz="47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with this special code: MSP10</a:t>
            </a:r>
          </a:p>
          <a:p>
            <a:pPr algn="l">
              <a:lnSpc>
                <a:spcPts val="4825"/>
              </a:lnSpc>
            </a:pPr>
          </a:p>
          <a:p>
            <a:pPr algn="l">
              <a:lnSpc>
                <a:spcPts val="4825"/>
              </a:lnSpc>
            </a:pPr>
            <a:r>
              <a:rPr lang="en-US" sz="38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 month complimentary membership to join the community with other MSPs and that helps lead generate and access to amazing vendors.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940BB0">
                    <a:alpha val="80000"/>
                  </a:srgbClr>
                </a:gs>
                <a:gs pos="100000">
                  <a:srgbClr val="04377C">
                    <a:alpha val="8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6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115550" y="601646"/>
            <a:ext cx="3086100" cy="1502063"/>
          </a:xfrm>
          <a:custGeom>
            <a:avLst/>
            <a:gdLst/>
            <a:ahLst/>
            <a:cxnLst/>
            <a:rect r="r" b="b" t="t" l="l"/>
            <a:pathLst>
              <a:path h="1502063" w="3086100">
                <a:moveTo>
                  <a:pt x="0" y="0"/>
                </a:moveTo>
                <a:lnTo>
                  <a:pt x="3086100" y="0"/>
                </a:lnTo>
                <a:lnTo>
                  <a:pt x="3086100" y="1502063"/>
                </a:lnTo>
                <a:lnTo>
                  <a:pt x="0" y="1502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086350" y="354803"/>
            <a:ext cx="1995749" cy="1995749"/>
          </a:xfrm>
          <a:custGeom>
            <a:avLst/>
            <a:gdLst/>
            <a:ahLst/>
            <a:cxnLst/>
            <a:rect r="r" b="b" t="t" l="l"/>
            <a:pathLst>
              <a:path h="1995749" w="1995749">
                <a:moveTo>
                  <a:pt x="0" y="0"/>
                </a:moveTo>
                <a:lnTo>
                  <a:pt x="1995749" y="0"/>
                </a:lnTo>
                <a:lnTo>
                  <a:pt x="1995749" y="1995749"/>
                </a:lnTo>
                <a:lnTo>
                  <a:pt x="0" y="199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600950" y="6426288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D0EA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1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747526" y="6572865"/>
            <a:ext cx="2792948" cy="2792948"/>
          </a:xfrm>
          <a:custGeom>
            <a:avLst/>
            <a:gdLst/>
            <a:ahLst/>
            <a:cxnLst/>
            <a:rect r="r" b="b" t="t" l="l"/>
            <a:pathLst>
              <a:path h="2792948" w="2792948">
                <a:moveTo>
                  <a:pt x="0" y="0"/>
                </a:moveTo>
                <a:lnTo>
                  <a:pt x="2792948" y="0"/>
                </a:lnTo>
                <a:lnTo>
                  <a:pt x="2792948" y="2792947"/>
                </a:lnTo>
                <a:lnTo>
                  <a:pt x="0" y="27929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47863" y="354803"/>
            <a:ext cx="2101924" cy="2101924"/>
          </a:xfrm>
          <a:custGeom>
            <a:avLst/>
            <a:gdLst/>
            <a:ahLst/>
            <a:cxnLst/>
            <a:rect r="r" b="b" t="t" l="l"/>
            <a:pathLst>
              <a:path h="2101924" w="2101924">
                <a:moveTo>
                  <a:pt x="0" y="0"/>
                </a:moveTo>
                <a:lnTo>
                  <a:pt x="2101923" y="0"/>
                </a:lnTo>
                <a:lnTo>
                  <a:pt x="2101923" y="2101924"/>
                </a:lnTo>
                <a:lnTo>
                  <a:pt x="0" y="21019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563467"/>
            <a:ext cx="16729757" cy="910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5499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Join Global Trusted Advisors Movement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084345" y="6879950"/>
            <a:ext cx="8049428" cy="3930118"/>
            <a:chOff x="0" y="0"/>
            <a:chExt cx="965105" cy="4712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11633916" y="81734"/>
            <a:ext cx="8049428" cy="3930118"/>
            <a:chOff x="0" y="0"/>
            <a:chExt cx="965105" cy="4712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1633916" y="3852280"/>
            <a:ext cx="8049428" cy="3930118"/>
            <a:chOff x="0" y="0"/>
            <a:chExt cx="965105" cy="471211"/>
          </a:xfrm>
        </p:grpSpPr>
        <p:sp>
          <p:nvSpPr>
            <p:cNvPr name="Freeform 7" id="7"/>
            <p:cNvSpPr/>
            <p:nvPr/>
          </p:nvSpPr>
          <p:spPr>
            <a:xfrm flipH="false" flipV="false" rot="-5400000">
              <a:off x="246947" y="-246947"/>
              <a:ext cx="471211" cy="965105"/>
            </a:xfrm>
            <a:custGeom>
              <a:avLst/>
              <a:gdLst/>
              <a:ahLst/>
              <a:cxnLst/>
              <a:rect r="r" b="b" t="t" l="l"/>
              <a:pathLst>
                <a:path h="965105" w="471211">
                  <a:moveTo>
                    <a:pt x="471211" y="761905"/>
                  </a:moveTo>
                  <a:cubicBezTo>
                    <a:pt x="471211" y="874135"/>
                    <a:pt x="365733" y="965105"/>
                    <a:pt x="235606" y="965105"/>
                  </a:cubicBezTo>
                  <a:cubicBezTo>
                    <a:pt x="105478" y="965105"/>
                    <a:pt x="0" y="874135"/>
                    <a:pt x="0" y="761905"/>
                  </a:cubicBezTo>
                  <a:lnTo>
                    <a:pt x="0" y="203200"/>
                  </a:lnTo>
                  <a:cubicBezTo>
                    <a:pt x="0" y="90970"/>
                    <a:pt x="105478" y="0"/>
                    <a:pt x="235606" y="0"/>
                  </a:cubicBezTo>
                  <a:cubicBezTo>
                    <a:pt x="365733" y="0"/>
                    <a:pt x="471211" y="90970"/>
                    <a:pt x="471211" y="203200"/>
                  </a:cubicBezTo>
                  <a:lnTo>
                    <a:pt x="471211" y="761905"/>
                  </a:lnTo>
                </a:path>
              </a:pathLst>
            </a:custGeom>
            <a:blipFill>
              <a:blip r:embed="rId2"/>
              <a:stretch>
                <a:fillRect l="-40590" t="0" r="-166246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1633916" y="3852280"/>
            <a:ext cx="8049428" cy="3930118"/>
            <a:chOff x="0" y="0"/>
            <a:chExt cx="965105" cy="4712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50000">
                  <a:srgbClr val="04377C">
                    <a:alpha val="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5400000">
            <a:off x="7084345" y="2504602"/>
            <a:ext cx="8049428" cy="3930118"/>
            <a:chOff x="0" y="0"/>
            <a:chExt cx="965105" cy="471211"/>
          </a:xfrm>
        </p:grpSpPr>
        <p:sp>
          <p:nvSpPr>
            <p:cNvPr name="Freeform 11" id="11"/>
            <p:cNvSpPr/>
            <p:nvPr/>
          </p:nvSpPr>
          <p:spPr>
            <a:xfrm flipH="false" flipV="false" rot="-5400000">
              <a:off x="246947" y="-246947"/>
              <a:ext cx="471211" cy="965105"/>
            </a:xfrm>
            <a:custGeom>
              <a:avLst/>
              <a:gdLst/>
              <a:ahLst/>
              <a:cxnLst/>
              <a:rect r="r" b="b" t="t" l="l"/>
              <a:pathLst>
                <a:path h="965105" w="471211">
                  <a:moveTo>
                    <a:pt x="471211" y="761905"/>
                  </a:moveTo>
                  <a:cubicBezTo>
                    <a:pt x="471211" y="874135"/>
                    <a:pt x="365733" y="965105"/>
                    <a:pt x="235606" y="965105"/>
                  </a:cubicBezTo>
                  <a:cubicBezTo>
                    <a:pt x="105478" y="965105"/>
                    <a:pt x="0" y="874135"/>
                    <a:pt x="0" y="761905"/>
                  </a:cubicBezTo>
                  <a:lnTo>
                    <a:pt x="0" y="203200"/>
                  </a:lnTo>
                  <a:cubicBezTo>
                    <a:pt x="0" y="90970"/>
                    <a:pt x="105478" y="0"/>
                    <a:pt x="235606" y="0"/>
                  </a:cubicBezTo>
                  <a:cubicBezTo>
                    <a:pt x="365733" y="0"/>
                    <a:pt x="471211" y="90970"/>
                    <a:pt x="471211" y="203200"/>
                  </a:cubicBezTo>
                  <a:lnTo>
                    <a:pt x="471211" y="761905"/>
                  </a:lnTo>
                </a:path>
              </a:pathLst>
            </a:custGeom>
            <a:blipFill>
              <a:blip r:embed="rId3"/>
              <a:stretch>
                <a:fillRect l="-120716" t="0" r="-56058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5400000">
            <a:off x="7084345" y="2504602"/>
            <a:ext cx="8049428" cy="3930118"/>
            <a:chOff x="0" y="0"/>
            <a:chExt cx="965105" cy="4712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65105" cy="471211"/>
            </a:xfrm>
            <a:custGeom>
              <a:avLst/>
              <a:gdLst/>
              <a:ahLst/>
              <a:cxnLst/>
              <a:rect r="r" b="b" t="t" l="l"/>
              <a:pathLst>
                <a:path h="471211" w="965105">
                  <a:moveTo>
                    <a:pt x="761905" y="0"/>
                  </a:moveTo>
                  <a:cubicBezTo>
                    <a:pt x="874135" y="0"/>
                    <a:pt x="965105" y="105478"/>
                    <a:pt x="965105" y="235605"/>
                  </a:cubicBezTo>
                  <a:cubicBezTo>
                    <a:pt x="965105" y="365733"/>
                    <a:pt x="874135" y="471211"/>
                    <a:pt x="761905" y="471211"/>
                  </a:cubicBezTo>
                  <a:lnTo>
                    <a:pt x="203200" y="471211"/>
                  </a:lnTo>
                  <a:cubicBezTo>
                    <a:pt x="90970" y="471211"/>
                    <a:pt x="0" y="365733"/>
                    <a:pt x="0" y="235605"/>
                  </a:cubicBezTo>
                  <a:cubicBezTo>
                    <a:pt x="0" y="105478"/>
                    <a:pt x="90970" y="0"/>
                    <a:pt x="203200" y="0"/>
                  </a:cubicBezTo>
                  <a:lnTo>
                    <a:pt x="761905" y="0"/>
                  </a:lnTo>
                </a:path>
              </a:pathLst>
            </a:custGeom>
            <a:gradFill rotWithShape="true">
              <a:gsLst>
                <a:gs pos="0">
                  <a:srgbClr val="940BB0">
                    <a:alpha val="100000"/>
                  </a:srgbClr>
                </a:gs>
                <a:gs pos="50000">
                  <a:srgbClr val="04377C">
                    <a:alpha val="0"/>
                  </a:srgbClr>
                </a:gs>
                <a:gs pos="100000">
                  <a:srgbClr val="04377C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>
              <a:solidFill>
                <a:srgbClr val="000000"/>
              </a:solidFill>
            </a:ln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661504" y="444947"/>
            <a:ext cx="1347678" cy="1347678"/>
          </a:xfrm>
          <a:custGeom>
            <a:avLst/>
            <a:gdLst/>
            <a:ahLst/>
            <a:cxnLst/>
            <a:rect r="r" b="b" t="t" l="l"/>
            <a:pathLst>
              <a:path h="1347678" w="1347678">
                <a:moveTo>
                  <a:pt x="0" y="0"/>
                </a:moveTo>
                <a:lnTo>
                  <a:pt x="1347678" y="0"/>
                </a:lnTo>
                <a:lnTo>
                  <a:pt x="1347678" y="1347678"/>
                </a:lnTo>
                <a:lnTo>
                  <a:pt x="0" y="1347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991834" y="519882"/>
            <a:ext cx="2438074" cy="1186656"/>
          </a:xfrm>
          <a:custGeom>
            <a:avLst/>
            <a:gdLst/>
            <a:ahLst/>
            <a:cxnLst/>
            <a:rect r="r" b="b" t="t" l="l"/>
            <a:pathLst>
              <a:path h="1186656" w="2438074">
                <a:moveTo>
                  <a:pt x="0" y="0"/>
                </a:moveTo>
                <a:lnTo>
                  <a:pt x="2438074" y="0"/>
                </a:lnTo>
                <a:lnTo>
                  <a:pt x="2438074" y="1186656"/>
                </a:lnTo>
                <a:lnTo>
                  <a:pt x="0" y="11866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759376" y="214168"/>
            <a:ext cx="1798084" cy="1798084"/>
          </a:xfrm>
          <a:custGeom>
            <a:avLst/>
            <a:gdLst/>
            <a:ahLst/>
            <a:cxnLst/>
            <a:rect r="r" b="b" t="t" l="l"/>
            <a:pathLst>
              <a:path h="1798084" w="1798084">
                <a:moveTo>
                  <a:pt x="0" y="0"/>
                </a:moveTo>
                <a:lnTo>
                  <a:pt x="1798084" y="0"/>
                </a:lnTo>
                <a:lnTo>
                  <a:pt x="1798084" y="1798084"/>
                </a:lnTo>
                <a:lnTo>
                  <a:pt x="0" y="17980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61504" y="2465481"/>
            <a:ext cx="8161602" cy="6906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363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 you the Expert in your customers industry ? </a:t>
            </a:r>
          </a:p>
          <a:p>
            <a:pPr algn="l">
              <a:lnSpc>
                <a:spcPts val="4530"/>
              </a:lnSpc>
            </a:pPr>
          </a:p>
          <a:p>
            <a:pPr algn="l">
              <a:lnSpc>
                <a:spcPts val="4530"/>
              </a:lnSpc>
            </a:pPr>
            <a:r>
              <a:rPr lang="en-US" sz="363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 you the Authority in your  customers industry ?</a:t>
            </a:r>
          </a:p>
          <a:p>
            <a:pPr algn="l">
              <a:lnSpc>
                <a:spcPts val="4530"/>
              </a:lnSpc>
            </a:pPr>
          </a:p>
          <a:p>
            <a:pPr algn="l">
              <a:lnSpc>
                <a:spcPts val="4530"/>
              </a:lnSpc>
            </a:pPr>
            <a:r>
              <a:rPr lang="en-US" sz="363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 you the IT Guy or the Trusted Advisor? </a:t>
            </a:r>
          </a:p>
          <a:p>
            <a:pPr algn="l">
              <a:lnSpc>
                <a:spcPts val="4530"/>
              </a:lnSpc>
            </a:pPr>
          </a:p>
          <a:p>
            <a:pPr algn="l">
              <a:lnSpc>
                <a:spcPts val="4530"/>
              </a:lnSpc>
            </a:pPr>
            <a:r>
              <a:rPr lang="en-US" sz="363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 more questions to help you get your Expert Authority Score and learn how to raise it to 10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940BB0">
                <a:alpha val="100000"/>
              </a:srgbClr>
            </a:gs>
            <a:gs pos="100000">
              <a:srgbClr val="04377C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57900" y="433835"/>
            <a:ext cx="3086100" cy="1502063"/>
          </a:xfrm>
          <a:custGeom>
            <a:avLst/>
            <a:gdLst/>
            <a:ahLst/>
            <a:cxnLst/>
            <a:rect r="r" b="b" t="t" l="l"/>
            <a:pathLst>
              <a:path h="1502063" w="3086100">
                <a:moveTo>
                  <a:pt x="0" y="0"/>
                </a:moveTo>
                <a:lnTo>
                  <a:pt x="3086100" y="0"/>
                </a:lnTo>
                <a:lnTo>
                  <a:pt x="3086100" y="1502063"/>
                </a:lnTo>
                <a:lnTo>
                  <a:pt x="0" y="1502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86992"/>
            <a:ext cx="1995749" cy="1995749"/>
          </a:xfrm>
          <a:custGeom>
            <a:avLst/>
            <a:gdLst/>
            <a:ahLst/>
            <a:cxnLst/>
            <a:rect r="r" b="b" t="t" l="l"/>
            <a:pathLst>
              <a:path h="1995749" w="1995749">
                <a:moveTo>
                  <a:pt x="0" y="0"/>
                </a:moveTo>
                <a:lnTo>
                  <a:pt x="1995749" y="0"/>
                </a:lnTo>
                <a:lnTo>
                  <a:pt x="1995749" y="1995749"/>
                </a:lnTo>
                <a:lnTo>
                  <a:pt x="0" y="1995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36358" y="1448120"/>
            <a:ext cx="5678177" cy="5678177"/>
          </a:xfrm>
          <a:custGeom>
            <a:avLst/>
            <a:gdLst/>
            <a:ahLst/>
            <a:cxnLst/>
            <a:rect r="r" b="b" t="t" l="l"/>
            <a:pathLst>
              <a:path h="5678177" w="5678177">
                <a:moveTo>
                  <a:pt x="0" y="0"/>
                </a:moveTo>
                <a:lnTo>
                  <a:pt x="5678177" y="0"/>
                </a:lnTo>
                <a:lnTo>
                  <a:pt x="5678177" y="5678177"/>
                </a:lnTo>
                <a:lnTo>
                  <a:pt x="0" y="5678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302879" y="1714649"/>
            <a:ext cx="5145136" cy="5145136"/>
            <a:chOff x="0" y="0"/>
            <a:chExt cx="7820723" cy="78207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20660" cy="7820660"/>
            </a:xfrm>
            <a:custGeom>
              <a:avLst/>
              <a:gdLst/>
              <a:ahLst/>
              <a:cxnLst/>
              <a:rect r="r" b="b" t="t" l="l"/>
              <a:pathLst>
                <a:path h="7820660" w="7820660">
                  <a:moveTo>
                    <a:pt x="3910330" y="0"/>
                  </a:moveTo>
                  <a:cubicBezTo>
                    <a:pt x="1750695" y="0"/>
                    <a:pt x="0" y="1750695"/>
                    <a:pt x="0" y="3910330"/>
                  </a:cubicBezTo>
                  <a:cubicBezTo>
                    <a:pt x="0" y="6069965"/>
                    <a:pt x="1750695" y="7820660"/>
                    <a:pt x="3910330" y="7820660"/>
                  </a:cubicBezTo>
                  <a:cubicBezTo>
                    <a:pt x="6069965" y="7820660"/>
                    <a:pt x="7820660" y="6069965"/>
                    <a:pt x="7820660" y="3910330"/>
                  </a:cubicBezTo>
                  <a:cubicBezTo>
                    <a:pt x="7820660" y="1750695"/>
                    <a:pt x="6069965" y="0"/>
                    <a:pt x="3910330" y="0"/>
                  </a:cubicBezTo>
                  <a:close/>
                </a:path>
              </a:pathLst>
            </a:custGeom>
            <a:blipFill>
              <a:blip r:embed="rId6"/>
              <a:stretch>
                <a:fillRect l="-34319" t="0" r="-15681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99521" y="5653814"/>
            <a:ext cx="3865214" cy="3923184"/>
          </a:xfrm>
          <a:custGeom>
            <a:avLst/>
            <a:gdLst/>
            <a:ahLst/>
            <a:cxnLst/>
            <a:rect r="r" b="b" t="t" l="l"/>
            <a:pathLst>
              <a:path h="3923184" w="3865214">
                <a:moveTo>
                  <a:pt x="0" y="0"/>
                </a:moveTo>
                <a:lnTo>
                  <a:pt x="3865214" y="0"/>
                </a:lnTo>
                <a:lnTo>
                  <a:pt x="3865214" y="3923184"/>
                </a:lnTo>
                <a:lnTo>
                  <a:pt x="0" y="39231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55602" y="5938886"/>
            <a:ext cx="3351823" cy="3351823"/>
          </a:xfrm>
          <a:custGeom>
            <a:avLst/>
            <a:gdLst/>
            <a:ahLst/>
            <a:cxnLst/>
            <a:rect r="r" b="b" t="t" l="l"/>
            <a:pathLst>
              <a:path h="3351823" w="3351823">
                <a:moveTo>
                  <a:pt x="0" y="0"/>
                </a:moveTo>
                <a:lnTo>
                  <a:pt x="3351823" y="0"/>
                </a:lnTo>
                <a:lnTo>
                  <a:pt x="3351823" y="3351822"/>
                </a:lnTo>
                <a:lnTo>
                  <a:pt x="0" y="33518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566562" y="436178"/>
            <a:ext cx="1748906" cy="1748906"/>
          </a:xfrm>
          <a:custGeom>
            <a:avLst/>
            <a:gdLst/>
            <a:ahLst/>
            <a:cxnLst/>
            <a:rect r="r" b="b" t="t" l="l"/>
            <a:pathLst>
              <a:path h="1748906" w="1748906">
                <a:moveTo>
                  <a:pt x="0" y="0"/>
                </a:moveTo>
                <a:lnTo>
                  <a:pt x="1748906" y="0"/>
                </a:lnTo>
                <a:lnTo>
                  <a:pt x="1748906" y="1748906"/>
                </a:lnTo>
                <a:lnTo>
                  <a:pt x="0" y="1748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99521" y="2823259"/>
            <a:ext cx="9313948" cy="240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Get your expert authority score at our booth or connect with me on LinkedIn: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18778" y="7430379"/>
            <a:ext cx="5640522" cy="1558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4"/>
              </a:lnSpc>
            </a:pPr>
            <a:r>
              <a:rPr lang="en-US" b="true" sz="3500" spc="7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Charlene Ignacio</a:t>
            </a:r>
          </a:p>
          <a:p>
            <a:pPr algn="l">
              <a:lnSpc>
                <a:spcPts val="4004"/>
              </a:lnSpc>
            </a:pPr>
            <a:r>
              <a:rPr lang="en-US" sz="3500" spc="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Serial Entrepreneur &amp; Multi Industry CEO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8D4FB275E574EA37E6C3A1FEB9615" ma:contentTypeVersion="19" ma:contentTypeDescription="Create a new document." ma:contentTypeScope="" ma:versionID="58b84d8479e4979c4c10ec38e4702fae">
  <xsd:schema xmlns:xsd="http://www.w3.org/2001/XMLSchema" xmlns:xs="http://www.w3.org/2001/XMLSchema" xmlns:p="http://schemas.microsoft.com/office/2006/metadata/properties" xmlns:ns2="c8e9f4dd-13ec-4788-85ee-eaaf7e57f376" xmlns:ns3="1457e1ee-02d8-46bb-a5be-975a3e77d2eb" targetNamespace="http://schemas.microsoft.com/office/2006/metadata/properties" ma:root="true" ma:fieldsID="e661ff5587e6eadab8dc28d3a43829b0" ns2:_="" ns3:_="">
    <xsd:import namespace="c8e9f4dd-13ec-4788-85ee-eaaf7e57f376"/>
    <xsd:import namespace="1457e1ee-02d8-46bb-a5be-975a3e77d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9f4dd-13ec-4788-85ee-eaaf7e57f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9c19d5-acaf-43dd-af4d-950af2090b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e1ee-02d8-46bb-a5be-975a3e77d2e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3e6cd2-6fc3-4f99-ba0f-e40cbd70a025}" ma:internalName="TaxCatchAll" ma:showField="CatchAllData" ma:web="1457e1ee-02d8-46bb-a5be-975a3e77d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7e1ee-02d8-46bb-a5be-975a3e77d2eb" xsi:nil="true"/>
    <lcf76f155ced4ddcb4097134ff3c332f xmlns="c8e9f4dd-13ec-4788-85ee-eaaf7e57f3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670CC0-F592-4A85-A566-6511F088E6BF}"/>
</file>

<file path=customXml/itemProps2.xml><?xml version="1.0" encoding="utf-8"?>
<ds:datastoreItem xmlns:ds="http://schemas.openxmlformats.org/officeDocument/2006/customXml" ds:itemID="{10816882-26EA-47AC-8F1B-363332CB0AB7}"/>
</file>

<file path=customXml/itemProps3.xml><?xml version="1.0" encoding="utf-8"?>
<ds:datastoreItem xmlns:ds="http://schemas.openxmlformats.org/officeDocument/2006/customXml" ds:itemID="{0A6403B3-C192-4AE7-9E31-DA72746A41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elevating your MSP to MSSP?</dc:title>
  <cp:revision>1</cp:revision>
  <dcterms:created xsi:type="dcterms:W3CDTF">2006-08-16T00:00:00Z</dcterms:created>
  <dcterms:modified xsi:type="dcterms:W3CDTF">2011-08-01T06:04:30Z</dcterms:modified>
  <dc:identifier>DAGgEQbC0yI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0x0101009DC8D4FB275E574EA37E6C3A1FEB9615</vt:lpwstr>
  </property>
</Properties>
</file>